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65" r:id="rId4"/>
    <p:sldId id="327" r:id="rId5"/>
    <p:sldId id="294" r:id="rId6"/>
    <p:sldId id="283" r:id="rId7"/>
    <p:sldId id="328" r:id="rId8"/>
    <p:sldId id="295" r:id="rId9"/>
    <p:sldId id="284" r:id="rId10"/>
    <p:sldId id="285" r:id="rId11"/>
    <p:sldId id="286" r:id="rId12"/>
    <p:sldId id="329" r:id="rId13"/>
    <p:sldId id="330" r:id="rId14"/>
    <p:sldId id="331" r:id="rId15"/>
    <p:sldId id="287" r:id="rId16"/>
    <p:sldId id="332" r:id="rId17"/>
    <p:sldId id="333" r:id="rId18"/>
    <p:sldId id="334" r:id="rId19"/>
    <p:sldId id="335" r:id="rId20"/>
    <p:sldId id="336" r:id="rId21"/>
    <p:sldId id="337" r:id="rId22"/>
    <p:sldId id="312" r:id="rId23"/>
    <p:sldId id="313" r:id="rId24"/>
    <p:sldId id="340" r:id="rId25"/>
    <p:sldId id="343" r:id="rId26"/>
    <p:sldId id="344" r:id="rId27"/>
    <p:sldId id="345" r:id="rId28"/>
    <p:sldId id="341" r:id="rId29"/>
    <p:sldId id="342" r:id="rId30"/>
    <p:sldId id="280" r:id="rId31"/>
    <p:sldId id="318" r:id="rId32"/>
    <p:sldId id="338" r:id="rId33"/>
    <p:sldId id="339" r:id="rId34"/>
    <p:sldId id="319" r:id="rId35"/>
    <p:sldId id="320" r:id="rId36"/>
    <p:sldId id="321" r:id="rId37"/>
    <p:sldId id="281" r:id="rId38"/>
    <p:sldId id="282" r:id="rId39"/>
    <p:sldId id="324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5485" autoAdjust="0"/>
  </p:normalViewPr>
  <p:slideViewPr>
    <p:cSldViewPr snapToGrid="0">
      <p:cViewPr varScale="1">
        <p:scale>
          <a:sx n="56" d="100"/>
          <a:sy n="56" d="100"/>
        </p:scale>
        <p:origin x="126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4CABAD-A2C3-4A1A-BFDF-0D534B828E17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E3870-958F-4E94-80E3-62895069C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19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41EAD-2908-433A-AC71-27D5C83C2235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BDCE72-D28D-42E6-AC30-AE9CB956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08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79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84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93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16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16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45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29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34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14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52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96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smtClean="0"/>
              <a:t>- Các</a:t>
            </a:r>
            <a:r>
              <a:rPr lang="en-US" b="1" baseline="0" smtClean="0"/>
              <a:t> hệ thống hiện tại phân hóa theo 2 hướng: tương tác với giáo viên hướng dẫn hoặc tự luyện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92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smtClean="0"/>
              <a:t>- Các</a:t>
            </a:r>
            <a:r>
              <a:rPr lang="en-US" b="1" baseline="0" smtClean="0"/>
              <a:t> hệ thống hiện tại phân hóa theo 2 hướng: tương tác với giáo viên hướng dẫn hoặc tự luyện</a:t>
            </a:r>
            <a:endParaRPr lang="en-US" b="1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smtClean="0"/>
              <a:t>Kết</a:t>
            </a:r>
            <a:r>
              <a:rPr lang="en-US" b="1" baseline="0" smtClean="0"/>
              <a:t> hợp hai hướng ứng dụng: vừa học tương tác với giáo viê hướng dẫn + tự rèn luyện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96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smtClean="0"/>
              <a:t>TOPICA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61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61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84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CE72-D28D-42E6-AC30-AE9CB956C2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84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8073B-DFA1-4515-B735-75655EBD01B7}" type="datetime1">
              <a:rPr lang="en-US" smtClean="0"/>
              <a:t>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7248F-FEB7-43CC-9E32-16B54BDC2075}" type="datetime1">
              <a:rPr lang="en-US" smtClean="0"/>
              <a:t>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A9432-3AE4-4340-9F4F-B4833A920A90}" type="datetime1">
              <a:rPr lang="en-US" smtClean="0"/>
              <a:t>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899B2-AA90-43FA-9D7B-EEF979746AFB}" type="datetime1">
              <a:rPr lang="en-US" smtClean="0"/>
              <a:t>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B42ED-F31D-427B-994F-20245423974A}" type="datetime1">
              <a:rPr lang="en-US" smtClean="0"/>
              <a:t>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5AD82-D263-4817-9B4B-A331F517DE3E}" type="datetime1">
              <a:rPr lang="en-US" smtClean="0"/>
              <a:t>1/17/2017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5933-1F76-41D8-BF48-C8DDB17D4DAA}" type="datetime1">
              <a:rPr lang="en-US" smtClean="0"/>
              <a:t>1/17/2017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815A-34E0-411D-8D3D-11DCE542263D}" type="datetime1">
              <a:rPr lang="en-US" smtClean="0"/>
              <a:t>1/17/2017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ABB6E-C079-4370-B5E5-54508ECB6E4F}" type="datetime1">
              <a:rPr lang="en-US" smtClean="0"/>
              <a:t>1/17/2017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2155366-577B-4E16-B852-82D7CB2CDAF1}" type="datetime1">
              <a:rPr lang="en-US" smtClean="0"/>
              <a:t>1/17/2017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96B31-BF21-45E6-8619-F08ACB63DCC5}" type="datetime1">
              <a:rPr lang="en-US" smtClean="0"/>
              <a:t>1/17/2017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CEA1C59-39AE-4F1D-A47A-1B78DBA54682}" type="datetime1">
              <a:rPr lang="en-US" smtClean="0"/>
              <a:t>1/17/2017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Visio_Drawing22.vsdx"/><Relationship Id="rId5" Type="http://schemas.openxmlformats.org/officeDocument/2006/relationships/image" Target="../media/image20.emf"/><Relationship Id="rId4" Type="http://schemas.openxmlformats.org/officeDocument/2006/relationships/package" Target="../embeddings/Microsoft_Visio_Drawing11.vsd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Visio_Drawing33.vsd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6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igbluebutton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oclaptrinh365.blogspot.com/2014/03/mo-hinh-mvc.html" TargetMode="External"/><Relationship Id="rId5" Type="http://schemas.openxmlformats.org/officeDocument/2006/relationships/hyperlink" Target="http://www.developersbook.com/spring/spring-tutorials/spring-tutorials.php" TargetMode="External"/><Relationship Id="rId4" Type="http://schemas.openxmlformats.org/officeDocument/2006/relationships/hyperlink" Target="https://vi.wikipedia.org/wiki/Spring_Framework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81018"/>
            <a:ext cx="10058400" cy="17440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smtClean="0">
                <a:latin typeface="Segoe UI" panose="020B0502040204020203" pitchFamily="34" charset="0"/>
                <a:cs typeface="Segoe UI" panose="020B0502040204020203" pitchFamily="34" charset="0"/>
              </a:rPr>
              <a:t>XÂY DỰNG HỆ THỐNG</a:t>
            </a:r>
            <a:br>
              <a:rPr lang="en-US" sz="440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400" smtClean="0">
                <a:latin typeface="Segoe UI" panose="020B0502040204020203" pitchFamily="34" charset="0"/>
                <a:cs typeface="Segoe UI" panose="020B0502040204020203" pitchFamily="34" charset="0"/>
              </a:rPr>
              <a:t>HỌC TIẾNG ANH TRỰC TUYẾN</a:t>
            </a:r>
            <a:endParaRPr lang="en-US" sz="6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4910732"/>
            <a:ext cx="10058400" cy="1375767"/>
          </a:xfrm>
        </p:spPr>
        <p:txBody>
          <a:bodyPr>
            <a:normAutofit lnSpcReduction="10000"/>
          </a:bodyPr>
          <a:lstStyle/>
          <a:p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Gvhd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Ths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. PHẠM THI VƯƠNG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SVTH 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: NGUYỄN VIẾT Danh – 12520053</a:t>
            </a:r>
          </a:p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mtClean="0">
                <a:latin typeface="Segoe UI" panose="020B0502040204020203" pitchFamily="34" charset="0"/>
                <a:cs typeface="Segoe UI" panose="020B0502040204020203" pitchFamily="34" charset="0"/>
              </a:rPr>
              <a:t>  ĐỖ HOÀNG PHƯƠNG – 12520324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7280" y="204954"/>
            <a:ext cx="67064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</a:t>
            </a:r>
            <a:r>
              <a:rPr lang="vi-VN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ƯỜNG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ĐẠI HỌC CÔNG NGHỆ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THÔNG TIN</a:t>
            </a:r>
          </a:p>
          <a:p>
            <a:pPr>
              <a:lnSpc>
                <a:spcPts val="2700"/>
              </a:lnSpc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KHOA CÔNG NGHỆ PHẦN MỀM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79" y="2027019"/>
            <a:ext cx="67064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KHÓA 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LUẬN TỐT NGHIỆP</a:t>
            </a:r>
          </a:p>
        </p:txBody>
      </p:sp>
    </p:spTree>
    <p:extLst>
      <p:ext uri="{BB962C8B-B14F-4D97-AF65-F5344CB8AC3E}">
        <p14:creationId xmlns:p14="http://schemas.microsoft.com/office/powerpoint/2010/main" val="390749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Các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hệ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thống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có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liên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quan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z="1400" smtClean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fld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60914" y="2038142"/>
            <a:ext cx="45698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Các tính năng của lớp học ảo hạn chế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60915" y="2978510"/>
            <a:ext cx="4569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Chưa </a:t>
            </a:r>
            <a:r>
              <a:rPr lang="en-US" sz="220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chú trọng tính năng giúp người dùng tự luyện tiếng Anh giao </a:t>
            </a:r>
            <a:r>
              <a:rPr lang="en-US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tiếp</a:t>
            </a: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019174" y="1916597"/>
            <a:ext cx="5476875" cy="366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7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Các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hệ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thống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có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liên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quan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z="1400" smtClean="0">
                <a:latin typeface="Segoe UI" panose="020B0502040204020203" pitchFamily="34" charset="0"/>
                <a:cs typeface="Segoe UI" panose="020B0502040204020203" pitchFamily="34" charset="0"/>
              </a:rPr>
              <a:t>11</a:t>
            </a:fld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39640" y="1932304"/>
            <a:ext cx="4569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Giúp học sinh tự rèn luyện tiếng Anh, chương trình bám sát sách giáo khoa</a:t>
            </a:r>
            <a:endParaRPr lang="en-US" sz="22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9640" y="3182439"/>
            <a:ext cx="45698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Độ tương tác chưa cao</a:t>
            </a:r>
            <a:endParaRPr lang="en-US" sz="22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919162" y="1932304"/>
            <a:ext cx="5424488" cy="393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5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Các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hệ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thống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có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liên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quan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z="1400" smtClean="0">
                <a:latin typeface="Segoe UI" panose="020B0502040204020203" pitchFamily="34" charset="0"/>
                <a:cs typeface="Segoe UI" panose="020B0502040204020203" pitchFamily="34" charset="0"/>
              </a:rPr>
              <a:t>12</a:t>
            </a:fld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39640" y="2275204"/>
            <a:ext cx="45698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Học qua video, giúp người học đỡ chán</a:t>
            </a:r>
            <a:endParaRPr lang="en-US" sz="22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9640" y="3182439"/>
            <a:ext cx="45698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Độ tương tác chưa cao</a:t>
            </a:r>
            <a:endParaRPr lang="en-US" sz="22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3"/>
          <a:srcRect t="14581"/>
          <a:stretch/>
        </p:blipFill>
        <p:spPr bwMode="auto">
          <a:xfrm>
            <a:off x="820737" y="1932304"/>
            <a:ext cx="5789613" cy="28682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0083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Các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hệ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thống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có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liên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quan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z="1400" smtClean="0">
                <a:latin typeface="Segoe UI" panose="020B0502040204020203" pitchFamily="34" charset="0"/>
                <a:cs typeface="Segoe UI" panose="020B0502040204020203" pitchFamily="34" charset="0"/>
              </a:rPr>
              <a:t>13</a:t>
            </a:fld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39640" y="2275204"/>
            <a:ext cx="45698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Vừa học vừa giải trí</a:t>
            </a:r>
            <a:endParaRPr lang="en-US" sz="22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9640" y="3182439"/>
            <a:ext cx="45698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Độ tương tác chưa cao</a:t>
            </a:r>
            <a:endParaRPr lang="en-US" sz="22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9" descr="http://studymovie.net/Cms_Data/Contents/admin/Media/Banner/Huong-dan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770" y="3633924"/>
            <a:ext cx="4420870" cy="228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ELSA_hoc_tieng_anh_noi_tieng_Anh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1" y="1943056"/>
            <a:ext cx="3231515" cy="2776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118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Giới thiệu </a:t>
            </a:r>
            <a:r>
              <a:rPr lang="en-US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về E-learning, lớp học ảo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1026" name="Picture 2" descr="Kết quả hình ảnh cho e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" y="1945352"/>
            <a:ext cx="5413375" cy="305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ết quả hình ảnh cho virtual classro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06" y="1847850"/>
            <a:ext cx="5754844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37894" y="5122902"/>
            <a:ext cx="18233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Segoe UI Light" panose="020B0502040204020203" pitchFamily="34" charset="0"/>
                <a:cs typeface="Segoe UI Light" panose="020B0502040204020203" pitchFamily="34" charset="0"/>
              </a:rPr>
              <a:t>E-learning</a:t>
            </a:r>
            <a:endParaRPr lang="en-US" sz="3000"/>
          </a:p>
        </p:txBody>
      </p:sp>
      <p:sp>
        <p:nvSpPr>
          <p:cNvPr id="8" name="TextBox 7"/>
          <p:cNvSpPr txBox="1"/>
          <p:nvPr/>
        </p:nvSpPr>
        <p:spPr>
          <a:xfrm>
            <a:off x="8115690" y="5180052"/>
            <a:ext cx="2004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Lớp học ảo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3914185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Giới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thiệu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về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hệ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thống</a:t>
            </a:r>
            <a:r>
              <a:rPr lang="en-US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BigBlueButton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z="1400" smtClean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fld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97280" y="2794000"/>
            <a:ext cx="10058400" cy="3075094"/>
          </a:xfrm>
        </p:spPr>
        <p:txBody>
          <a:bodyPr>
            <a:normAutofit/>
          </a:bodyPr>
          <a:lstStyle/>
          <a:p>
            <a:endParaRPr lang="en-US" sz="3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Là</a:t>
            </a:r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hệ</a:t>
            </a:r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thống</a:t>
            </a:r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web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hội</a:t>
            </a:r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nghị</a:t>
            </a:r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học</a:t>
            </a:r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trực</a:t>
            </a:r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tuyến</a:t>
            </a:r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mã</a:t>
            </a:r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nguồn</a:t>
            </a:r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mở</a:t>
            </a:r>
            <a:endParaRPr lang="en-US" sz="3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Cho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phép</a:t>
            </a:r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chia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sẻ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thời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gian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thực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của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âm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thanh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video,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trình</a:t>
            </a:r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chiếu</a:t>
            </a:r>
            <a:endParaRPr lang="en-US" sz="3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loại</a:t>
            </a:r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người</a:t>
            </a:r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dùng</a:t>
            </a:r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người</a:t>
            </a:r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xem</a:t>
            </a:r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và</a:t>
            </a:r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người</a:t>
            </a:r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điều</a:t>
            </a:r>
            <a:r>
              <a:rPr lang="en-US" sz="3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hành</a:t>
            </a:r>
            <a:endParaRPr lang="en-US" sz="3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611" y="1896533"/>
            <a:ext cx="4622222" cy="11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Kiến trúc BigBlueButton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 descr="Architecture Overview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1" y="2000249"/>
            <a:ext cx="7380922" cy="41659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544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Giới thiệu công nghệ WebRTC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81200"/>
            <a:ext cx="10058400" cy="3887894"/>
          </a:xfrm>
        </p:spPr>
        <p:txBody>
          <a:bodyPr>
            <a:normAutofit/>
          </a:bodyPr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Là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một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tập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hợp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các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hàm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lập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trình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dùng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cho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việc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liên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lạc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thời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gian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thực</a:t>
            </a:r>
            <a:endParaRPr lang="en-US" sz="3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BigBlueButton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là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hệ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thống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được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phát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triển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dựa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trên</a:t>
            </a:r>
            <a:r>
              <a:rPr lang="en-US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3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WebRTC</a:t>
            </a:r>
            <a:endParaRPr lang="en-US" sz="3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2" descr="Kết quả hình ảnh cho webrt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334" y="3639298"/>
            <a:ext cx="2025649" cy="242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70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Giới thiệu </a:t>
            </a:r>
            <a:r>
              <a:rPr lang="en-US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Spring Framework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972627" y="1891982"/>
            <a:ext cx="8428673" cy="429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Giới thiệu Spring </a:t>
            </a:r>
            <a:r>
              <a:rPr lang="en-US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Web MVC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580447" y="1819592"/>
            <a:ext cx="5239703" cy="408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72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Nội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dung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Tx/>
              <a:buFont typeface="Arial" panose="020B0604020202020204" pitchFamily="34" charset="0"/>
              <a:buChar char="•"/>
            </a:pPr>
            <a:endParaRPr lang="en-US" sz="1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  <a:r>
              <a:rPr lang="en-US" sz="2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Giới</a:t>
            </a:r>
            <a:r>
              <a:rPr lang="en-US" sz="2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thiệu</a:t>
            </a: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đề</a:t>
            </a: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tài</a:t>
            </a:r>
            <a:endParaRPr lang="en-US" sz="2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  <a:r>
              <a:rPr lang="en-US" sz="2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Phân</a:t>
            </a:r>
            <a:r>
              <a:rPr lang="en-US" sz="2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tích</a:t>
            </a: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- </a:t>
            </a:r>
            <a:r>
              <a:rPr lang="en-US" sz="2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thiết</a:t>
            </a: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kế</a:t>
            </a: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hệ</a:t>
            </a: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thống</a:t>
            </a:r>
            <a:endParaRPr lang="en-US" sz="2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Các</a:t>
            </a:r>
            <a:r>
              <a:rPr lang="en-US" sz="26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công nghệ được sử dụng</a:t>
            </a:r>
            <a:endParaRPr lang="en-US" sz="2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Kết</a:t>
            </a:r>
            <a:r>
              <a:rPr lang="en-US" sz="2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luận</a:t>
            </a:r>
            <a:endParaRPr lang="en-US" sz="2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  <a:r>
              <a:rPr lang="en-US" sz="2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Tài</a:t>
            </a: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liệu</a:t>
            </a:r>
            <a:r>
              <a:rPr lang="en-US" sz="2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tham</a:t>
            </a: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khảo</a:t>
            </a:r>
            <a:endParaRPr lang="en-US" sz="2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Demo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Q&amp;A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z="140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fld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28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Giới thiệu Spring Web MVC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365692" y="1969452"/>
            <a:ext cx="6664008" cy="389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33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Giới thiệu </a:t>
            </a:r>
            <a:r>
              <a:rPr lang="en-US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Web Speech API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0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vi-VN" sz="30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Web Speech API định nghĩa một bộ JavaScript API cho phép các nhà phát triển web có thể tích hợp công nghệ nhận diện giọng nói vào các trang web</a:t>
            </a:r>
            <a:r>
              <a:rPr lang="en-US" sz="30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3000">
                <a:latin typeface="Segoe UI Light" panose="020B0502040204020203" pitchFamily="34" charset="0"/>
                <a:cs typeface="Segoe UI Light" panose="020B0502040204020203" pitchFamily="34" charset="0"/>
              </a:rPr>
              <a:t> Sử dụng </a:t>
            </a:r>
            <a:r>
              <a:rPr lang="en-US" sz="3000" b="1">
                <a:latin typeface="Segoe UI Light" panose="020B0502040204020203" pitchFamily="34" charset="0"/>
                <a:cs typeface="Segoe UI Light" panose="020B0502040204020203" pitchFamily="34" charset="0"/>
              </a:rPr>
              <a:t>SpeechRecognition Interface </a:t>
            </a:r>
            <a:r>
              <a:rPr lang="en-US" sz="30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để nhận diện giọng nói.</a:t>
            </a:r>
            <a:endParaRPr lang="en-US" sz="3000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08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000" dirty="0">
                <a:latin typeface="Segoe UI" panose="020B0502040204020203" pitchFamily="34" charset="0"/>
                <a:cs typeface="Segoe UI" panose="020B0502040204020203" pitchFamily="34" charset="0"/>
              </a:rPr>
              <a:t>PHÂN TÍCH - THIẾT KẾ</a:t>
            </a:r>
            <a:br>
              <a:rPr lang="en-US" sz="60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000" dirty="0">
                <a:latin typeface="Segoe UI" panose="020B0502040204020203" pitchFamily="34" charset="0"/>
                <a:cs typeface="Segoe UI" panose="020B0502040204020203" pitchFamily="34" charset="0"/>
              </a:rPr>
              <a:t>HỆ THỐNG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4605933"/>
            <a:ext cx="10058400" cy="1143000"/>
          </a:xfrm>
        </p:spPr>
        <p:txBody>
          <a:bodyPr/>
          <a:lstStyle/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20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Chức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năng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chính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z="1400" smtClean="0">
                <a:latin typeface="Segoe UI" panose="020B0502040204020203" pitchFamily="34" charset="0"/>
                <a:cs typeface="Segoe UI" panose="020B0502040204020203" pitchFamily="34" charset="0"/>
              </a:rPr>
              <a:t>23</a:t>
            </a:fld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6352"/>
              </p:ext>
            </p:extLst>
          </p:nvPr>
        </p:nvGraphicFramePr>
        <p:xfrm>
          <a:off x="5845806" y="571500"/>
          <a:ext cx="6089020" cy="561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Visio" r:id="rId4" imgW="7258032" imgH="6686681" progId="Visio.Drawing.15">
                  <p:embed/>
                </p:oleObj>
              </mc:Choice>
              <mc:Fallback>
                <p:oleObj name="Visio" r:id="rId4" imgW="7258032" imgH="668668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5806" y="571500"/>
                        <a:ext cx="6089020" cy="56102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471723"/>
              </p:ext>
            </p:extLst>
          </p:nvPr>
        </p:nvGraphicFramePr>
        <p:xfrm>
          <a:off x="457200" y="2381250"/>
          <a:ext cx="4972050" cy="337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Visio" r:id="rId6" imgW="4972028" imgH="3371719" progId="Visio.Drawing.15">
                  <p:embed/>
                </p:oleObj>
              </mc:Choice>
              <mc:Fallback>
                <p:oleObj name="Visio" r:id="rId6" imgW="4972028" imgH="3371719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381250"/>
                        <a:ext cx="4972050" cy="337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346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Chức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năng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chính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z="1400" smtClean="0">
                <a:latin typeface="Segoe UI" panose="020B0502040204020203" pitchFamily="34" charset="0"/>
                <a:cs typeface="Segoe UI" panose="020B0502040204020203" pitchFamily="34" charset="0"/>
              </a:rPr>
              <a:t>24</a:t>
            </a:fld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535713"/>
              </p:ext>
            </p:extLst>
          </p:nvPr>
        </p:nvGraphicFramePr>
        <p:xfrm>
          <a:off x="3571875" y="1943100"/>
          <a:ext cx="5048250" cy="4216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Visio" r:id="rId4" imgW="4857917" imgH="4057834" progId="Visio.Drawing.15">
                  <p:embed/>
                </p:oleObj>
              </mc:Choice>
              <mc:Fallback>
                <p:oleObj name="Visio" r:id="rId4" imgW="4857917" imgH="405783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75" y="1943100"/>
                        <a:ext cx="5048250" cy="42167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Sơ đồ dữ liệu mức logic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6237832"/>
              </p:ext>
            </p:extLst>
          </p:nvPr>
        </p:nvGraphicFramePr>
        <p:xfrm>
          <a:off x="2190749" y="2019300"/>
          <a:ext cx="8340397" cy="371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Visio" r:id="rId3" imgW="5915231" imgH="2647766" progId="Visio.Drawing.15">
                  <p:embed/>
                </p:oleObj>
              </mc:Choice>
              <mc:Fallback>
                <p:oleObj name="Visio" r:id="rId3" imgW="5915231" imgH="264776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0749" y="2019300"/>
                        <a:ext cx="8340397" cy="3714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6988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Kiến trúc tổng thể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40543"/>
              </p:ext>
            </p:extLst>
          </p:nvPr>
        </p:nvGraphicFramePr>
        <p:xfrm>
          <a:off x="3096655" y="1900780"/>
          <a:ext cx="5998690" cy="4214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Visio" r:id="rId3" imgW="4514743" imgH="3172022" progId="Visio.Drawing.15">
                  <p:embed/>
                </p:oleObj>
              </mc:Choice>
              <mc:Fallback>
                <p:oleObj name="Visio" r:id="rId3" imgW="4514743" imgH="317202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6655" y="1900780"/>
                        <a:ext cx="5998690" cy="42142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6034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Mô hình triển khai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6023487"/>
              </p:ext>
            </p:extLst>
          </p:nvPr>
        </p:nvGraphicFramePr>
        <p:xfrm>
          <a:off x="3495675" y="1869255"/>
          <a:ext cx="5200650" cy="418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Visio" r:id="rId3" imgW="4514743" imgH="3629012" progId="Visio.Drawing.15">
                  <p:embed/>
                </p:oleObj>
              </mc:Choice>
              <mc:Fallback>
                <p:oleObj name="Visio" r:id="rId3" imgW="4514743" imgH="362901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675" y="1869255"/>
                        <a:ext cx="5200650" cy="41862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0145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Một giao diện chính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 descr="C:\Users\Danh\Pictures\Screenshots\Screenshot (55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377" y="2138996"/>
            <a:ext cx="8009573" cy="39379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2151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giao diện chính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 descr="C:\Users\Danh\Pictures\Screenshots\Screenshot (59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227" y="2216783"/>
            <a:ext cx="8028623" cy="40697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691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Segoe UI" panose="020B0502040204020203" pitchFamily="34" charset="0"/>
                <a:cs typeface="Segoe UI" panose="020B0502040204020203" pitchFamily="34" charset="0"/>
              </a:rPr>
              <a:t>GIỚI THIỆU ĐỀ TÀI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4605933"/>
            <a:ext cx="10058400" cy="1143000"/>
          </a:xfrm>
        </p:spPr>
        <p:txBody>
          <a:bodyPr/>
          <a:lstStyle/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40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Segoe UI" panose="020B0502040204020203" pitchFamily="34" charset="0"/>
                <a:cs typeface="Segoe UI" panose="020B0502040204020203" pitchFamily="34" charset="0"/>
              </a:rPr>
              <a:t>KẾT LUẬN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4605933"/>
            <a:ext cx="10058400" cy="1143000"/>
          </a:xfrm>
        </p:spPr>
        <p:txBody>
          <a:bodyPr/>
          <a:lstStyle/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65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Kết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quả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đạt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đ</a:t>
            </a:r>
            <a:r>
              <a:rPr lang="vi-VN" dirty="0">
                <a:latin typeface="Segoe UI Light" panose="020B0502040204020203" pitchFamily="34" charset="0"/>
                <a:cs typeface="Segoe UI Light" panose="020B0502040204020203" pitchFamily="34" charset="0"/>
              </a:rPr>
              <a:t>ược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z="1400" smtClean="0">
                <a:latin typeface="Segoe UI" panose="020B0502040204020203" pitchFamily="34" charset="0"/>
                <a:cs typeface="Segoe UI" panose="020B0502040204020203" pitchFamily="34" charset="0"/>
              </a:rPr>
              <a:t>31</a:t>
            </a:fld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97280" y="1965477"/>
            <a:ext cx="10058400" cy="4023360"/>
          </a:xfrm>
        </p:spPr>
        <p:txBody>
          <a:bodyPr>
            <a:noAutofit/>
          </a:bodyPr>
          <a:lstStyle/>
          <a:p>
            <a:pPr lvl="0"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Tìm hiểu nhu cầu học tiếng Anh giao tiếp của người dùng, khảo sát các hệ thống liên quan và phát biểu vấn đề.</a:t>
            </a:r>
          </a:p>
          <a:p>
            <a:pPr lvl="0"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Xác định phạm vi thực hiện, đối tượng của đề tài.</a:t>
            </a:r>
          </a:p>
          <a:p>
            <a:pPr lvl="0"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Tìm hiểu các cơ sở lý thuyết phục vụ cho việc xây dựng hệ thống (khái niệm về E-learning, lớp học ảo). Xác định được các yếu tố cần thiết cho một lớp học tiếng Anh giao tiếp truyền thống để ánh xạ qua lớp học ảo.</a:t>
            </a:r>
          </a:p>
          <a:p>
            <a:pPr lvl="0"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Phân tích các yêu cầu của hệ thống</a:t>
            </a:r>
            <a:r>
              <a:rPr lang="en-US" sz="26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n-US" sz="26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01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Kết quả đạt đ</a:t>
            </a:r>
            <a:r>
              <a:rPr lang="vi-VN">
                <a:latin typeface="Segoe UI Light" panose="020B0502040204020203" pitchFamily="34" charset="0"/>
                <a:cs typeface="Segoe UI Light" panose="020B0502040204020203" pitchFamily="34" charset="0"/>
              </a:rPr>
              <a:t>ược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Thiết kế giao diện và CSDL cho hệ thống.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vi-VN" sz="2600">
                <a:latin typeface="Segoe UI Light" panose="020B0502040204020203" pitchFamily="34" charset="0"/>
                <a:cs typeface="Segoe UI Light" panose="020B0502040204020203" pitchFamily="34" charset="0"/>
              </a:rPr>
              <a:t>Tìm hiểu các công nghệ cần thiết, phục vụ cho quá trình xây dựng hệ thống</a:t>
            </a:r>
            <a:endParaRPr lang="en-US" sz="260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vi-VN" sz="26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Hiện </a:t>
            </a:r>
            <a:r>
              <a:rPr lang="vi-VN" sz="2600">
                <a:latin typeface="Segoe UI Light" panose="020B0502040204020203" pitchFamily="34" charset="0"/>
                <a:cs typeface="Segoe UI Light" panose="020B0502040204020203" pitchFamily="34" charset="0"/>
              </a:rPr>
              <a:t>thực phân hệ lớp học ảo với các chức năng: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vi-VN" sz="24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Gọi </a:t>
            </a:r>
            <a:r>
              <a:rPr lang="vi-VN" sz="2400">
                <a:latin typeface="Segoe UI Light" panose="020B0502040204020203" pitchFamily="34" charset="0"/>
                <a:cs typeface="Segoe UI Light" panose="020B0502040204020203" pitchFamily="34" charset="0"/>
              </a:rPr>
              <a:t>thoại (audio, video).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vi-VN" sz="24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Trò </a:t>
            </a:r>
            <a:r>
              <a:rPr lang="vi-VN" sz="2400">
                <a:latin typeface="Segoe UI Light" panose="020B0502040204020203" pitchFamily="34" charset="0"/>
                <a:cs typeface="Segoe UI Light" panose="020B0502040204020203" pitchFamily="34" charset="0"/>
              </a:rPr>
              <a:t>chuyện (trò chuyện nhóm, trò chuyện riêng)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vi-VN" sz="24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Thuyết </a:t>
            </a:r>
            <a:r>
              <a:rPr lang="vi-VN" sz="2400">
                <a:latin typeface="Segoe UI Light" panose="020B0502040204020203" pitchFamily="34" charset="0"/>
                <a:cs typeface="Segoe UI Light" panose="020B0502040204020203" pitchFamily="34" charset="0"/>
              </a:rPr>
              <a:t>trình: tải lên tệp trình chiếu, thay đổi tệp trình chiếu, xin/ cho phép phát biểu, cho phép/ ngắt quyền thuyết trình, vẽ hình cơ bản (hình tròn, hình vuông, hình tam giác, đường thẳng, xóa hình, chọn độ đậm nhạt của đường).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26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057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Kết quả đạt đ</a:t>
            </a:r>
            <a:r>
              <a:rPr lang="vi-VN">
                <a:latin typeface="Segoe UI Light" panose="020B0502040204020203" pitchFamily="34" charset="0"/>
                <a:cs typeface="Segoe UI Light" panose="020B0502040204020203" pitchFamily="34" charset="0"/>
              </a:rPr>
              <a:t>ược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Hiện thực phân hệ luyện phát âm với các chức năng: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Nhận diện đọc đúng từ.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Nhận diện đọc đúng âm từ khóa.</a:t>
            </a:r>
          </a:p>
          <a:p>
            <a:pPr lvl="0"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Hiện thực phân hệ quản lý với các chức năng: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Quản lý tài khoản.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Quản lý bài viết kinh nghiệm.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Quản lý học liệu.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Kiểm duyệt thông tin.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Quản lý phân quyền.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sz="26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231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Hạn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chế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z="1400" smtClean="0">
                <a:latin typeface="Segoe UI" panose="020B0502040204020203" pitchFamily="34" charset="0"/>
                <a:cs typeface="Segoe UI" panose="020B0502040204020203" pitchFamily="34" charset="0"/>
              </a:rPr>
              <a:t>34</a:t>
            </a:fld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endParaRPr lang="en-US" sz="2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Chưa thêm, bớt được chức năng theo ý muốn trong BigBlueButton</a:t>
            </a:r>
            <a:endParaRPr lang="en-US" sz="2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  <a:r>
              <a:rPr lang="en-US" sz="26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Chức năng luyện phát âm chưa thật sự hoạt động đúng theo yêu cầu</a:t>
            </a:r>
            <a:endParaRPr lang="en-US" sz="2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6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 Chưa kiểm thử giới hạn tải của hệ thống</a:t>
            </a:r>
            <a:endParaRPr lang="en-US" sz="2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39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</a:t>
            </a:r>
            <a:r>
              <a:rPr lang="vi-VN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ướng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phát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triển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z="1400" smtClean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fld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endParaRPr lang="en-US" sz="2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Hoàn thiện các chức năng còn thiếu</a:t>
            </a:r>
            <a:endParaRPr lang="en-US" sz="2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  <a:r>
              <a:rPr lang="en-US" sz="26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Làm chủ hệ thống BigBlueButton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Kiểm thử khả năng chịu tải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260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6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Phát triển thành hệ thống E-learning chuyên biệt cho học tiếng Anh giao tiếp</a:t>
            </a:r>
            <a:endParaRPr lang="en-US" sz="2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45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Tài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liệu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tham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khảo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z="1400" smtClean="0">
                <a:latin typeface="Segoe UI" panose="020B0502040204020203" pitchFamily="34" charset="0"/>
                <a:cs typeface="Segoe UI" panose="020B0502040204020203" pitchFamily="34" charset="0"/>
              </a:rPr>
              <a:t>36</a:t>
            </a:fld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 sz="2800"/>
              <a:t>[1] BigBlueButton Inc. BigBlueButton, </a:t>
            </a:r>
            <a:r>
              <a:rPr lang="en-US" sz="2800" u="sng">
                <a:hlinkClick r:id="rId3"/>
              </a:rPr>
              <a:t>http://docs.bigbluebutton.org/</a:t>
            </a:r>
            <a:r>
              <a:rPr lang="en-US" sz="2800"/>
              <a:t> </a:t>
            </a:r>
          </a:p>
          <a:p>
            <a:r>
              <a:rPr lang="en-US" sz="2800"/>
              <a:t>[2] Wikipedia, Spring Framework, </a:t>
            </a:r>
            <a:r>
              <a:rPr lang="en-US" sz="2800" u="sng">
                <a:hlinkClick r:id="rId4"/>
              </a:rPr>
              <a:t>https://vi.wikipedia.org/wiki/Spring_Framework</a:t>
            </a:r>
            <a:r>
              <a:rPr lang="en-US" sz="2800" u="sng"/>
              <a:t> </a:t>
            </a:r>
            <a:endParaRPr lang="en-US" sz="2800"/>
          </a:p>
          <a:p>
            <a:r>
              <a:rPr lang="en-US" sz="2800"/>
              <a:t>[3] Spring Framework Tutorials, </a:t>
            </a:r>
            <a:r>
              <a:rPr lang="en-US" sz="2800" u="sng">
                <a:hlinkClick r:id="rId5"/>
              </a:rPr>
              <a:t>http://www.developersbook.com/spring/spring-tutorials/spring-tutorials.php</a:t>
            </a:r>
            <a:r>
              <a:rPr lang="en-US" sz="2800" u="sng"/>
              <a:t> </a:t>
            </a:r>
            <a:endParaRPr lang="en-US" sz="2800"/>
          </a:p>
          <a:p>
            <a:r>
              <a:rPr lang="en-US" sz="2800"/>
              <a:t>[4] Mô hình MVC?, </a:t>
            </a:r>
            <a:r>
              <a:rPr lang="en-US" sz="2800" u="sng">
                <a:hlinkClick r:id="rId6"/>
              </a:rPr>
              <a:t>http://hoclaptrinh365.blogspot.com/2014/03/mo-hinh-mvc.html</a:t>
            </a:r>
            <a:r>
              <a:rPr lang="en-US" sz="2800" u="sng"/>
              <a:t> </a:t>
            </a:r>
            <a:endParaRPr lang="en-US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99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  <a:endParaRPr lang="en-US" sz="6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4605933"/>
            <a:ext cx="10058400" cy="1143000"/>
          </a:xfrm>
        </p:spPr>
        <p:txBody>
          <a:bodyPr/>
          <a:lstStyle/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50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Q&amp;A</a:t>
            </a:r>
            <a:endParaRPr lang="en-US" sz="6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4605933"/>
            <a:ext cx="10058400" cy="1143000"/>
          </a:xfrm>
        </p:spPr>
        <p:txBody>
          <a:bodyPr/>
          <a:lstStyle/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87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550434" cy="35661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CẢM </a:t>
            </a:r>
            <a:r>
              <a:rPr lang="vi-VN" sz="5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ƠN</a:t>
            </a:r>
            <a:r>
              <a:rPr lang="en-US" sz="5000" dirty="0">
                <a:latin typeface="Segoe UI" panose="020B0502040204020203" pitchFamily="34" charset="0"/>
                <a:cs typeface="Segoe UI" panose="020B0502040204020203" pitchFamily="34" charset="0"/>
              </a:rPr>
              <a:t> QUÝ THẦY CÔ VÀ CÁC </a:t>
            </a:r>
            <a:r>
              <a:rPr lang="en-US" sz="5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BẠN</a:t>
            </a:r>
            <a:r>
              <a:rPr lang="en-US" sz="5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5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ĐÃ CHÚ </a:t>
            </a:r>
            <a:r>
              <a:rPr lang="en-US" sz="5000" dirty="0">
                <a:latin typeface="Segoe UI" panose="020B0502040204020203" pitchFamily="34" charset="0"/>
                <a:cs typeface="Segoe UI" panose="020B0502040204020203" pitchFamily="34" charset="0"/>
              </a:rPr>
              <a:t>Ý </a:t>
            </a:r>
            <a:r>
              <a:rPr lang="en-US" sz="5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LẮNG NGHE!</a:t>
            </a:r>
            <a:endParaRPr lang="en-US" sz="5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4605933"/>
            <a:ext cx="10058400" cy="1143000"/>
          </a:xfrm>
        </p:spPr>
        <p:txBody>
          <a:bodyPr/>
          <a:lstStyle/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00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Đặt vấn đề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/>
              <a:t>Kỹ năng giao tiếp tiếng Anh của sinh viên hiện nay ra sao?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342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Đặt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vấn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đề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z="1400" smtClean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fld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9" y="1850571"/>
            <a:ext cx="4343400" cy="4343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59829" y="2728530"/>
            <a:ext cx="598714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Không giao tiếp được</a:t>
            </a:r>
            <a:endParaRPr lang="en-US" sz="2200" smtClean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Kỹ </a:t>
            </a:r>
            <a:r>
              <a:rPr lang="en-US" sz="220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năng nghe – nói </a:t>
            </a:r>
            <a:r>
              <a:rPr lang="en-US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kém</a:t>
            </a:r>
          </a:p>
          <a:p>
            <a:pPr marL="342900" indent="-342900">
              <a:buFontTx/>
              <a:buChar char="-"/>
            </a:pPr>
            <a:r>
              <a:rPr lang="en-US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Ngại nói</a:t>
            </a:r>
          </a:p>
          <a:p>
            <a:pPr marL="342900" indent="-342900">
              <a:buFontTx/>
              <a:buChar char="-"/>
            </a:pPr>
            <a:r>
              <a:rPr lang="en-US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Bận rộn với công việc nên không có thời gian học tiếng Anh</a:t>
            </a:r>
            <a:endParaRPr lang="en-US" sz="22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56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Đặt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vấn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đề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z="1400" smtClean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fld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115050" y="2476500"/>
            <a:ext cx="0" cy="2000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/>
          <p:nvPr/>
        </p:nvPicPr>
        <p:blipFill rotWithShape="1">
          <a:blip r:embed="rId3"/>
          <a:srcRect t="14823" b="2224"/>
          <a:stretch/>
        </p:blipFill>
        <p:spPr bwMode="auto">
          <a:xfrm>
            <a:off x="295592" y="2004376"/>
            <a:ext cx="4476115" cy="20872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1266825" y="3648075"/>
            <a:ext cx="4476750" cy="2516505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5"/>
          <a:stretch>
            <a:fillRect/>
          </a:stretch>
        </p:blipFill>
        <p:spPr>
          <a:xfrm>
            <a:off x="6481762" y="2033587"/>
            <a:ext cx="4486275" cy="2844165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 rotWithShape="1">
          <a:blip r:embed="rId6"/>
          <a:srcRect t="11465"/>
          <a:stretch/>
        </p:blipFill>
        <p:spPr bwMode="auto">
          <a:xfrm>
            <a:off x="7617142" y="4224971"/>
            <a:ext cx="4425315" cy="21107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740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Đặt vấn đề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048250" y="2476500"/>
            <a:ext cx="0" cy="2000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/>
          <p:nvPr/>
        </p:nvPicPr>
        <p:blipFill rotWithShape="1">
          <a:blip r:embed="rId3"/>
          <a:srcRect t="11681"/>
          <a:stretch/>
        </p:blipFill>
        <p:spPr bwMode="auto">
          <a:xfrm>
            <a:off x="7858758" y="1920873"/>
            <a:ext cx="4218305" cy="20072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http://studymovie.net/Cms_Data/Contents/admin/Media/Banner/Huong-dan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758" y="4251959"/>
            <a:ext cx="4420870" cy="228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ELSA_hoc_tieng_anh_noi_tieng_Anh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033" y="3504247"/>
            <a:ext cx="3231515" cy="277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 rotWithShape="1">
          <a:blip r:embed="rId6"/>
          <a:srcRect l="19532" t="14401" r="20926"/>
          <a:stretch/>
        </p:blipFill>
        <p:spPr bwMode="auto">
          <a:xfrm>
            <a:off x="629284" y="2290127"/>
            <a:ext cx="4057015" cy="3103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6979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Đặt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vấn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đề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z="1400" smtClean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fld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33808"/>
            <a:ext cx="3834920" cy="33523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08171" y="2492830"/>
            <a:ext cx="43760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smtClean="0">
                <a:latin typeface="Segoe UI" panose="020B0502040204020203" pitchFamily="34" charset="0"/>
                <a:cs typeface="Segoe UI" panose="020B0502040204020203" pitchFamily="34" charset="0"/>
              </a:rPr>
              <a:t>Học tương tác với giáo viên </a:t>
            </a:r>
            <a:endParaRPr lang="en-US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08171" y="4285258"/>
            <a:ext cx="43760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smtClean="0">
                <a:latin typeface="Segoe UI" panose="020B0502040204020203" pitchFamily="34" charset="0"/>
                <a:cs typeface="Segoe UI" panose="020B0502040204020203" pitchFamily="34" charset="0"/>
              </a:rPr>
              <a:t>Tự rèn luyện</a:t>
            </a:r>
            <a:endParaRPr lang="en-US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6711" y="5486189"/>
            <a:ext cx="43760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smtClean="0">
                <a:latin typeface="Segoe UI" panose="020B0502040204020203" pitchFamily="34" charset="0"/>
                <a:cs typeface="Segoe UI" panose="020B0502040204020203" pitchFamily="34" charset="0"/>
              </a:rPr>
              <a:t>TIẾNG ANH GIAO TIẾP</a:t>
            </a:r>
            <a:endParaRPr lang="en-US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Plus 2"/>
          <p:cNvSpPr/>
          <p:nvPr/>
        </p:nvSpPr>
        <p:spPr>
          <a:xfrm>
            <a:off x="7029450" y="3026595"/>
            <a:ext cx="1333500" cy="118382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9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Các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hệ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thống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có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liên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quan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z="1400" smtClean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fld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96743" y="2103456"/>
            <a:ext cx="51598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Lớp học ảo được thiết kế khá tốt</a:t>
            </a:r>
          </a:p>
          <a:p>
            <a:pPr marL="342900" indent="-342900">
              <a:buFontTx/>
              <a:buChar char="-"/>
            </a:pPr>
            <a:r>
              <a:rPr lang="vi-VN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Tương </a:t>
            </a:r>
            <a:r>
              <a:rPr lang="vi-VN" sz="220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tác nói trực tiếp với giáo </a:t>
            </a:r>
            <a:r>
              <a:rPr lang="vi-VN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viên</a:t>
            </a:r>
            <a:r>
              <a:rPr lang="en-US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1 người dạy cho nhiều người</a:t>
            </a:r>
          </a:p>
          <a:p>
            <a:pPr marL="342900" indent="-342900">
              <a:buFontTx/>
              <a:buChar char="-"/>
            </a:pPr>
            <a:endParaRPr lang="en-US" sz="2200" smtClean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20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Chưa chú trọng tính năng giúp người dùng tự luyện tiếng Anh giao tiếp</a:t>
            </a:r>
          </a:p>
        </p:txBody>
      </p:sp>
      <p:pic>
        <p:nvPicPr>
          <p:cNvPr id="9" name="Picture 8"/>
          <p:cNvPicPr/>
          <p:nvPr/>
        </p:nvPicPr>
        <p:blipFill rotWithShape="1">
          <a:blip r:embed="rId3"/>
          <a:srcRect t="14823" b="2224"/>
          <a:stretch/>
        </p:blipFill>
        <p:spPr bwMode="auto">
          <a:xfrm>
            <a:off x="352741" y="1945912"/>
            <a:ext cx="5901101" cy="35595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4040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613</TotalTime>
  <Words>1025</Words>
  <Application>Microsoft Office PowerPoint</Application>
  <PresentationFormat>Widescreen</PresentationFormat>
  <Paragraphs>169</Paragraphs>
  <Slides>39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Segoe UI</vt:lpstr>
      <vt:lpstr>Segoe UI Light</vt:lpstr>
      <vt:lpstr>Retrospect</vt:lpstr>
      <vt:lpstr>Visio</vt:lpstr>
      <vt:lpstr>XÂY DỰNG HỆ THỐNG HỌC TIẾNG ANH TRỰC TUYẾN</vt:lpstr>
      <vt:lpstr>Nội dung</vt:lpstr>
      <vt:lpstr>GIỚI THIỆU ĐỀ TÀI</vt:lpstr>
      <vt:lpstr>Đặt vấn đề</vt:lpstr>
      <vt:lpstr>Đặt vấn đề</vt:lpstr>
      <vt:lpstr>Đặt vấn đề</vt:lpstr>
      <vt:lpstr>Đặt vấn đề</vt:lpstr>
      <vt:lpstr>Đặt vấn đề</vt:lpstr>
      <vt:lpstr>Các hệ thống có liên quan</vt:lpstr>
      <vt:lpstr>Các hệ thống có liên quan</vt:lpstr>
      <vt:lpstr>Các hệ thống có liên quan</vt:lpstr>
      <vt:lpstr>Các hệ thống có liên quan</vt:lpstr>
      <vt:lpstr>Các hệ thống có liên quan</vt:lpstr>
      <vt:lpstr>Giới thiệu về E-learning, lớp học ảo</vt:lpstr>
      <vt:lpstr>Giới thiệu về hệ thống BigBlueButton</vt:lpstr>
      <vt:lpstr>Kiến trúc BigBlueButton</vt:lpstr>
      <vt:lpstr>Giới thiệu công nghệ WebRTC</vt:lpstr>
      <vt:lpstr>Giới thiệu Spring Framework</vt:lpstr>
      <vt:lpstr>Giới thiệu Spring Web MVC</vt:lpstr>
      <vt:lpstr>Giới thiệu Spring Web MVC</vt:lpstr>
      <vt:lpstr>Giới thiệu Web Speech API</vt:lpstr>
      <vt:lpstr>PHÂN TÍCH - THIẾT KẾ HỆ THỐNG</vt:lpstr>
      <vt:lpstr>Chức năng chính</vt:lpstr>
      <vt:lpstr>Chức năng chính</vt:lpstr>
      <vt:lpstr>Sơ đồ dữ liệu mức logic</vt:lpstr>
      <vt:lpstr>Kiến trúc tổng thể</vt:lpstr>
      <vt:lpstr>Mô hình triển khai</vt:lpstr>
      <vt:lpstr>Một giao diện chính</vt:lpstr>
      <vt:lpstr>Một giao diện chính</vt:lpstr>
      <vt:lpstr>KẾT LUẬN</vt:lpstr>
      <vt:lpstr>Kết quả đạt được</vt:lpstr>
      <vt:lpstr>Kết quả đạt được</vt:lpstr>
      <vt:lpstr>Kết quả đạt được</vt:lpstr>
      <vt:lpstr>Hạn chế</vt:lpstr>
      <vt:lpstr>Hướng phát triển</vt:lpstr>
      <vt:lpstr>Tài liệu tham khảo</vt:lpstr>
      <vt:lpstr>DEMO</vt:lpstr>
      <vt:lpstr>Q&amp;A</vt:lpstr>
      <vt:lpstr>CẢM ƠN QUÝ THẦY CÔ VÀ CÁC BẠN ĐÃ CHÚ Ý LẮNG NGHE!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CONTROL SLIDEVIEW</dc:title>
  <dc:creator>Windows User</dc:creator>
  <cp:lastModifiedBy>Le Tien Duat</cp:lastModifiedBy>
  <cp:revision>175</cp:revision>
  <dcterms:created xsi:type="dcterms:W3CDTF">2015-03-15T13:38:11Z</dcterms:created>
  <dcterms:modified xsi:type="dcterms:W3CDTF">2017-01-16T21:23:13Z</dcterms:modified>
</cp:coreProperties>
</file>